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68" r:id="rId4"/>
    <p:sldId id="262" r:id="rId5"/>
    <p:sldId id="269" r:id="rId6"/>
    <p:sldId id="261" r:id="rId7"/>
    <p:sldId id="270" r:id="rId8"/>
    <p:sldId id="264" r:id="rId9"/>
    <p:sldId id="271" r:id="rId10"/>
    <p:sldId id="263" r:id="rId11"/>
    <p:sldId id="272" r:id="rId12"/>
    <p:sldId id="265" r:id="rId13"/>
    <p:sldId id="274" r:id="rId14"/>
    <p:sldId id="273" r:id="rId15"/>
    <p:sldId id="258" r:id="rId16"/>
    <p:sldId id="267" r:id="rId17"/>
    <p:sldId id="260" r:id="rId18"/>
    <p:sldId id="259" r:id="rId19"/>
    <p:sldId id="26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07"/>
    <a:srgbClr val="BD8779"/>
    <a:srgbClr val="8F5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50239-8DA7-467B-85A4-50A5E15D0C27}" v="696" dt="2024-09-14T16:42:00.948"/>
    <p1510:client id="{836ABB8B-1476-4445-9608-93FED8427302}" v="88" dt="2024-09-14T17:06:47.067"/>
    <p1510:client id="{A9EE2992-20DD-4B94-AE6C-1D7AE45AA078}" v="962" dt="2024-09-15T18:49:36.050"/>
    <p1510:client id="{FBFD3B39-62AC-4022-A36C-24E09A96DF55}" v="3" dt="2024-09-14T14:55:18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0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4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11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3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57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4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49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4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5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7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1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7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0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4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4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7578" y="1134162"/>
            <a:ext cx="3616913" cy="2795160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                       </a:t>
            </a:r>
            <a:r>
              <a:rPr lang="pl-PL" sz="4400" dirty="0">
                <a:solidFill>
                  <a:srgbClr val="000000"/>
                </a:solidFill>
              </a:rPr>
              <a:t/>
            </a:r>
            <a:br>
              <a:rPr lang="pl-PL" sz="4400" dirty="0">
                <a:solidFill>
                  <a:srgbClr val="000000"/>
                </a:solidFill>
              </a:rPr>
            </a:br>
            <a:r>
              <a:rPr lang="pl-PL" sz="4400" dirty="0">
                <a:solidFill>
                  <a:srgbClr val="00B0F0"/>
                </a:solidFill>
              </a:rPr>
              <a:t> "S</a:t>
            </a:r>
            <a:r>
              <a:rPr lang="pl-PL" sz="4400" dirty="0">
                <a:solidFill>
                  <a:srgbClr val="F0F007"/>
                </a:solidFill>
              </a:rPr>
              <a:t>e</a:t>
            </a:r>
            <a:r>
              <a:rPr lang="pl-PL" sz="4400" dirty="0">
                <a:solidFill>
                  <a:srgbClr val="00B050"/>
                </a:solidFill>
              </a:rPr>
              <a:t>g</a:t>
            </a:r>
            <a:r>
              <a:rPr lang="pl-PL" sz="4400" dirty="0">
                <a:solidFill>
                  <a:srgbClr val="8F5444"/>
                </a:solidFill>
              </a:rPr>
              <a:t>r</a:t>
            </a:r>
            <a:r>
              <a:rPr lang="pl-PL" sz="4400" dirty="0">
                <a:solidFill>
                  <a:schemeClr val="bg1">
                    <a:lumMod val="49000"/>
                  </a:schemeClr>
                </a:solidFill>
              </a:rPr>
              <a:t>e</a:t>
            </a:r>
            <a:r>
              <a:rPr lang="pl-PL" sz="4400" dirty="0">
                <a:solidFill>
                  <a:srgbClr val="00B0F0"/>
                </a:solidFill>
              </a:rPr>
              <a:t>g</a:t>
            </a:r>
            <a:r>
              <a:rPr lang="pl-PL" sz="4400" dirty="0">
                <a:solidFill>
                  <a:srgbClr val="F0F007"/>
                </a:solidFill>
              </a:rPr>
              <a:t>u</a:t>
            </a:r>
            <a:r>
              <a:rPr lang="pl-PL" sz="4400" dirty="0">
                <a:solidFill>
                  <a:srgbClr val="00B050"/>
                </a:solidFill>
              </a:rPr>
              <a:t>j</a:t>
            </a:r>
            <a:r>
              <a:rPr lang="pl-PL" sz="4400" dirty="0">
                <a:solidFill>
                  <a:srgbClr val="8F5444"/>
                </a:solidFill>
              </a:rPr>
              <a:t>e</a:t>
            </a:r>
            <a:r>
              <a:rPr lang="pl-PL" sz="4400" dirty="0">
                <a:solidFill>
                  <a:schemeClr val="bg1">
                    <a:lumMod val="49000"/>
                  </a:schemeClr>
                </a:solidFill>
              </a:rPr>
              <a:t>s</a:t>
            </a:r>
            <a:r>
              <a:rPr lang="pl-PL" sz="4400" dirty="0">
                <a:solidFill>
                  <a:srgbClr val="00B0F0"/>
                </a:solidFill>
              </a:rPr>
              <a:t>z</a:t>
            </a:r>
            <a:r>
              <a:rPr lang="pl-PL" sz="4400" dirty="0"/>
              <a:t> </a:t>
            </a:r>
            <a:r>
              <a:rPr lang="pl-PL" sz="4400" dirty="0">
                <a:solidFill>
                  <a:srgbClr val="000000"/>
                </a:solidFill>
              </a:rPr>
              <a:t>–</a:t>
            </a:r>
            <a:r>
              <a:rPr lang="pl-PL" sz="4400" dirty="0">
                <a:solidFill>
                  <a:srgbClr val="F0F007"/>
                </a:solidFill>
              </a:rPr>
              <a:t>z</a:t>
            </a:r>
            <a:r>
              <a:rPr lang="pl-PL" sz="4400" dirty="0">
                <a:solidFill>
                  <a:srgbClr val="00B050"/>
                </a:solidFill>
              </a:rPr>
              <a:t>y</a:t>
            </a:r>
            <a:r>
              <a:rPr lang="pl-PL" sz="4400" dirty="0">
                <a:solidFill>
                  <a:srgbClr val="8F5444"/>
                </a:solidFill>
              </a:rPr>
              <a:t>s</a:t>
            </a:r>
            <a:r>
              <a:rPr lang="pl-PL" sz="4400" dirty="0">
                <a:solidFill>
                  <a:schemeClr val="bg1">
                    <a:lumMod val="49000"/>
                  </a:schemeClr>
                </a:solidFill>
              </a:rPr>
              <a:t>k</a:t>
            </a:r>
            <a:r>
              <a:rPr lang="pl-PL" sz="4400" dirty="0">
                <a:solidFill>
                  <a:srgbClr val="00B0F0"/>
                </a:solidFill>
              </a:rPr>
              <a:t>u</a:t>
            </a:r>
            <a:r>
              <a:rPr lang="pl-PL" sz="4400" dirty="0">
                <a:solidFill>
                  <a:srgbClr val="F0F007"/>
                </a:solidFill>
              </a:rPr>
              <a:t>j</a:t>
            </a:r>
            <a:r>
              <a:rPr lang="pl-PL" sz="4400" dirty="0">
                <a:solidFill>
                  <a:srgbClr val="00B050"/>
                </a:solidFill>
              </a:rPr>
              <a:t>e</a:t>
            </a:r>
            <a:r>
              <a:rPr lang="pl-PL" sz="4400" dirty="0">
                <a:solidFill>
                  <a:srgbClr val="8F5444"/>
                </a:solidFill>
              </a:rPr>
              <a:t>s</a:t>
            </a:r>
            <a:r>
              <a:rPr lang="pl-PL" sz="4400" dirty="0">
                <a:solidFill>
                  <a:schemeClr val="bg1">
                    <a:lumMod val="49000"/>
                  </a:schemeClr>
                </a:solidFill>
              </a:rPr>
              <a:t>z"</a:t>
            </a:r>
            <a:br>
              <a:rPr lang="pl-PL" sz="4400" dirty="0">
                <a:solidFill>
                  <a:schemeClr val="bg1">
                    <a:lumMod val="49000"/>
                  </a:schemeClr>
                </a:solidFill>
              </a:rPr>
            </a:br>
            <a:r>
              <a:rPr lang="pl-PL" sz="4400" dirty="0"/>
              <a:t> </a:t>
            </a:r>
            <a:r>
              <a:rPr lang="pl-PL" sz="4400" dirty="0">
                <a:solidFill>
                  <a:schemeClr val="accent4"/>
                </a:solidFill>
              </a:rPr>
              <a:t>Z</a:t>
            </a:r>
            <a:r>
              <a:rPr lang="pl-PL" sz="4400" dirty="0">
                <a:solidFill>
                  <a:srgbClr val="F0F007"/>
                </a:solidFill>
              </a:rPr>
              <a:t>i</a:t>
            </a:r>
            <a:r>
              <a:rPr lang="pl-PL" sz="4400" dirty="0">
                <a:solidFill>
                  <a:srgbClr val="00B050"/>
                </a:solidFill>
              </a:rPr>
              <a:t>e</a:t>
            </a:r>
            <a:r>
              <a:rPr lang="pl-PL" sz="4400" dirty="0">
                <a:solidFill>
                  <a:srgbClr val="8F5444"/>
                </a:solidFill>
              </a:rPr>
              <a:t>m</a:t>
            </a:r>
            <a:r>
              <a:rPr lang="pl-PL" sz="4400" dirty="0">
                <a:solidFill>
                  <a:schemeClr val="bg1">
                    <a:lumMod val="49000"/>
                  </a:schemeClr>
                </a:solidFill>
              </a:rPr>
              <a:t>i</a:t>
            </a:r>
            <a:r>
              <a:rPr lang="pl-PL" sz="4400" dirty="0">
                <a:solidFill>
                  <a:srgbClr val="00B0F0"/>
                </a:solidFill>
              </a:rPr>
              <a:t>ę</a:t>
            </a:r>
            <a:r>
              <a:rPr lang="pl-PL" sz="4400" dirty="0"/>
              <a:t> </a:t>
            </a:r>
            <a:r>
              <a:rPr lang="pl-PL" sz="4400" dirty="0">
                <a:solidFill>
                  <a:srgbClr val="F0F007"/>
                </a:solidFill>
              </a:rPr>
              <a:t>c</a:t>
            </a:r>
            <a:r>
              <a:rPr lang="pl-PL" sz="4400" dirty="0">
                <a:solidFill>
                  <a:srgbClr val="00B050"/>
                </a:solidFill>
              </a:rPr>
              <a:t>z</a:t>
            </a:r>
            <a:r>
              <a:rPr lang="pl-PL" sz="4400" dirty="0">
                <a:solidFill>
                  <a:srgbClr val="8F5444"/>
                </a:solidFill>
              </a:rPr>
              <a:t>y</a:t>
            </a:r>
            <a:r>
              <a:rPr lang="pl-PL" sz="4400" dirty="0">
                <a:solidFill>
                  <a:schemeClr val="bg1">
                    <a:lumMod val="49000"/>
                  </a:schemeClr>
                </a:solidFill>
              </a:rPr>
              <a:t>ś</a:t>
            </a:r>
            <a:r>
              <a:rPr lang="pl-PL" sz="4400" dirty="0">
                <a:solidFill>
                  <a:srgbClr val="00B0F0"/>
                </a:solidFill>
              </a:rPr>
              <a:t>c</a:t>
            </a:r>
            <a:r>
              <a:rPr lang="pl-PL" sz="4400" dirty="0">
                <a:solidFill>
                  <a:srgbClr val="F0F007"/>
                </a:solidFill>
              </a:rPr>
              <a:t>i</a:t>
            </a:r>
            <a:r>
              <a:rPr lang="pl-PL" sz="4400" dirty="0">
                <a:solidFill>
                  <a:srgbClr val="00B050"/>
                </a:solidFill>
              </a:rPr>
              <a:t>e</a:t>
            </a:r>
            <a:r>
              <a:rPr lang="pl-PL" sz="4400" dirty="0">
                <a:solidFill>
                  <a:srgbClr val="8F5444"/>
                </a:solidFill>
              </a:rPr>
              <a:t>j</a:t>
            </a:r>
            <a:r>
              <a:rPr lang="pl-PL" sz="4400" dirty="0"/>
              <a:t> </a:t>
            </a:r>
            <a:r>
              <a:rPr lang="pl-PL" sz="4400" dirty="0">
                <a:solidFill>
                  <a:schemeClr val="bg1">
                    <a:lumMod val="49000"/>
                  </a:schemeClr>
                </a:solidFill>
              </a:rPr>
              <a:t>t</a:t>
            </a:r>
            <a:r>
              <a:rPr lang="pl-PL" sz="4400" dirty="0">
                <a:solidFill>
                  <a:srgbClr val="00B0F0"/>
                </a:solidFill>
              </a:rPr>
              <a:t>r</a:t>
            </a:r>
            <a:r>
              <a:rPr lang="pl-PL" sz="4400" dirty="0">
                <a:solidFill>
                  <a:srgbClr val="F0F007"/>
                </a:solidFill>
              </a:rPr>
              <a:t>a</a:t>
            </a:r>
            <a:r>
              <a:rPr lang="pl-PL" sz="4400" dirty="0">
                <a:solidFill>
                  <a:srgbClr val="00B050"/>
                </a:solidFill>
              </a:rPr>
              <a:t>k</a:t>
            </a:r>
            <a:r>
              <a:rPr lang="pl-PL" sz="4400" dirty="0">
                <a:solidFill>
                  <a:srgbClr val="8F5444"/>
                </a:solidFill>
              </a:rPr>
              <a:t>t</a:t>
            </a:r>
            <a:r>
              <a:rPr lang="pl-PL" sz="4400" dirty="0">
                <a:solidFill>
                  <a:schemeClr val="bg1">
                    <a:lumMod val="49000"/>
                  </a:schemeClr>
                </a:solidFill>
              </a:rPr>
              <a:t>u</a:t>
            </a:r>
            <a:r>
              <a:rPr lang="pl-PL" sz="4400" dirty="0">
                <a:solidFill>
                  <a:srgbClr val="00B0F0"/>
                </a:solidFill>
              </a:rPr>
              <a:t>j</a:t>
            </a:r>
            <a:r>
              <a:rPr lang="pl-PL" sz="4400" dirty="0">
                <a:solidFill>
                  <a:srgbClr val="F0F007"/>
                </a:solidFill>
              </a:rPr>
              <a:t>e</a:t>
            </a:r>
            <a:r>
              <a:rPr lang="pl-PL" sz="4400" dirty="0">
                <a:solidFill>
                  <a:srgbClr val="00B050"/>
                </a:solidFill>
              </a:rPr>
              <a:t>s</a:t>
            </a:r>
            <a:r>
              <a:rPr lang="pl-PL" sz="4400" dirty="0">
                <a:solidFill>
                  <a:srgbClr val="8F5444"/>
                </a:solidFill>
              </a:rPr>
              <a:t>z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endParaRPr lang="pl-PL" sz="1800"/>
          </a:p>
        </p:txBody>
      </p:sp>
      <p:pic>
        <p:nvPicPr>
          <p:cNvPr id="7" name="Obraz 6" descr="Obowiązkowa segregacja śmieci – Gmina Olsztyn JurajskiGmina Olsztyn Jurajski">
            <a:extLst>
              <a:ext uri="{FF2B5EF4-FFF2-40B4-BE49-F238E27FC236}">
                <a16:creationId xmlns:a16="http://schemas.microsoft.com/office/drawing/2014/main" id="{DA8AA322-758C-5727-82CF-848F272FA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067" y="975334"/>
            <a:ext cx="6303635" cy="4271932"/>
          </a:xfrm>
          <a:prstGeom prst="rect">
            <a:avLst/>
          </a:prstGeom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30">
        <p:fade/>
      </p:transition>
    </mc:Choice>
    <mc:Fallback>
      <p:transition spd="med" advTm="36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2CF5E-0935-9B88-D970-E8623A30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zawartości 9" descr="Obraz zawierający kosz, pojemnik, Kubeł na śmieci, Hermetyzacja odpadów&#10;&#10;Opis wygenerowany automatycznie">
            <a:extLst>
              <a:ext uri="{FF2B5EF4-FFF2-40B4-BE49-F238E27FC236}">
                <a16:creationId xmlns:a16="http://schemas.microsoft.com/office/drawing/2014/main" id="{84588CB4-0BD9-52F1-8425-C3E5B1235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08775" y="3854484"/>
            <a:ext cx="1934488" cy="2998851"/>
          </a:xfrm>
        </p:spPr>
      </p:pic>
      <p:pic>
        <p:nvPicPr>
          <p:cNvPr id="11" name="Obraz 10" descr="Zjedzone Jabłko - Stockowe grafiki wektorowe i więcej obrazów Czerwony -  Czerwony, Czysty, Dojrzały - iStock">
            <a:extLst>
              <a:ext uri="{FF2B5EF4-FFF2-40B4-BE49-F238E27FC236}">
                <a16:creationId xmlns:a16="http://schemas.microsoft.com/office/drawing/2014/main" id="{99608693-D74A-EDC0-D2D3-980017772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767" y="-4082"/>
            <a:ext cx="1435554" cy="1967593"/>
          </a:xfrm>
          <a:prstGeom prst="rect">
            <a:avLst/>
          </a:prstGeom>
        </p:spPr>
      </p:pic>
      <p:pic>
        <p:nvPicPr>
          <p:cNvPr id="12" name="Obraz 11" descr="Kawałki Kory Duże - Florashop">
            <a:extLst>
              <a:ext uri="{FF2B5EF4-FFF2-40B4-BE49-F238E27FC236}">
                <a16:creationId xmlns:a16="http://schemas.microsoft.com/office/drawing/2014/main" id="{2AF4886D-DEB8-8A8F-6914-AB29B11BD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009" y="622062"/>
            <a:ext cx="1882167" cy="1934358"/>
          </a:xfrm>
          <a:prstGeom prst="rect">
            <a:avLst/>
          </a:prstGeom>
        </p:spPr>
      </p:pic>
      <p:pic>
        <p:nvPicPr>
          <p:cNvPr id="13" name="Obraz 12" descr="3 Szt. Sztuczne Liście Klonu, Gałęzie, Jesienne Liście, Sztuczne Liście,  łodygi, Jedwabne Liście Klonu, Sztuczne łodygi i Gałęzie do Wazonu,  Dekoracja Kominka na Święto(Żółty) : Amazon.pl: Dom i kuchnia">
            <a:extLst>
              <a:ext uri="{FF2B5EF4-FFF2-40B4-BE49-F238E27FC236}">
                <a16:creationId xmlns:a16="http://schemas.microsoft.com/office/drawing/2014/main" id="{BC78F85A-A920-B1BC-B97B-7396F731A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8393" y="502446"/>
            <a:ext cx="1874468" cy="1932532"/>
          </a:xfrm>
          <a:prstGeom prst="rect">
            <a:avLst/>
          </a:prstGeom>
        </p:spPr>
      </p:pic>
      <p:pic>
        <p:nvPicPr>
          <p:cNvPr id="3" name="Obraz 2" descr="Gdzie wyrzucasz torebkę po herbacie? Niemalże wszyscy popełniają błąd">
            <a:extLst>
              <a:ext uri="{FF2B5EF4-FFF2-40B4-BE49-F238E27FC236}">
                <a16:creationId xmlns:a16="http://schemas.microsoft.com/office/drawing/2014/main" id="{2441B172-71AE-7218-FF7D-C20C91E72E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3092" y="1963360"/>
            <a:ext cx="2451476" cy="1588092"/>
          </a:xfrm>
          <a:prstGeom prst="rect">
            <a:avLst/>
          </a:prstGeom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89728"/>
      </p:ext>
    </p:extLst>
  </p:cSld>
  <p:clrMapOvr>
    <a:masterClrMapping/>
  </p:clrMapOvr>
  <p:transition spd="slow" advTm="380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17A710-EA0F-35EA-9144-3FD92EA4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  <a:ea typeface="+mj-lt"/>
                <a:cs typeface="+mj-lt"/>
              </a:rPr>
              <a:t>ODPADY ZMIESZANE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7280DF-56DA-85C5-5D55-6CB38934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ea typeface="+mn-lt"/>
                <a:cs typeface="+mn-lt"/>
              </a:rPr>
              <a:t>odpady, które nie nadają się do segregacji </a:t>
            </a:r>
          </a:p>
          <a:p>
            <a:r>
              <a:rPr lang="pl-PL" sz="2400" dirty="0">
                <a:ea typeface="+mn-lt"/>
                <a:cs typeface="+mn-lt"/>
              </a:rPr>
              <a:t>odpady higieniczne (zużyte pieluszki jednorazowe, podpaski, tampony) </a:t>
            </a:r>
          </a:p>
          <a:p>
            <a:r>
              <a:rPr lang="pl-PL" sz="2400" dirty="0">
                <a:ea typeface="+mn-lt"/>
                <a:cs typeface="+mn-lt"/>
              </a:rPr>
              <a:t>zużyte ręczniki papierowe i chusteczki higieniczne </a:t>
            </a:r>
          </a:p>
          <a:p>
            <a:r>
              <a:rPr lang="pl-PL" sz="2400" dirty="0">
                <a:ea typeface="+mn-lt"/>
                <a:cs typeface="+mn-lt"/>
              </a:rPr>
              <a:t>paragony </a:t>
            </a:r>
          </a:p>
          <a:p>
            <a:r>
              <a:rPr lang="pl-PL" sz="2400" dirty="0">
                <a:ea typeface="+mn-lt"/>
                <a:cs typeface="+mn-lt"/>
              </a:rPr>
              <a:t>resztki wędlin, mięs i kości  </a:t>
            </a:r>
          </a:p>
          <a:p>
            <a:r>
              <a:rPr lang="pl-PL" sz="2400" dirty="0">
                <a:ea typeface="+mn-lt"/>
                <a:cs typeface="+mn-lt"/>
              </a:rPr>
              <a:t>ryby i owoce morza </a:t>
            </a:r>
          </a:p>
          <a:p>
            <a:r>
              <a:rPr lang="pl-PL" sz="2400" dirty="0">
                <a:ea typeface="+mn-lt"/>
                <a:cs typeface="+mn-lt"/>
              </a:rPr>
              <a:t>odchody zwierzęce </a:t>
            </a:r>
          </a:p>
          <a:p>
            <a:r>
              <a:rPr lang="pl-PL" sz="2400" dirty="0">
                <a:ea typeface="+mn-lt"/>
                <a:cs typeface="+mn-lt"/>
              </a:rPr>
              <a:t>popiół</a:t>
            </a:r>
            <a:endParaRPr lang="pl-PL" sz="2400" dirty="0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4096"/>
      </p:ext>
    </p:extLst>
  </p:cSld>
  <p:clrMapOvr>
    <a:masterClrMapping/>
  </p:clrMapOvr>
  <p:transition spd="slow" advTm="238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ED99F3-4CF8-0328-D87E-304FCCEE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Wszystko inne co nie możesz wrzucić do pozostałych koszy</a:t>
            </a:r>
          </a:p>
        </p:txBody>
      </p:sp>
      <p:pic>
        <p:nvPicPr>
          <p:cNvPr id="4" name="Symbol zastępczy zawartości 3" descr="KOSZ DO SEGREGACJI ŚMIECI 90L CZARNY INNE 7884173960 - Allegro.pl">
            <a:extLst>
              <a:ext uri="{FF2B5EF4-FFF2-40B4-BE49-F238E27FC236}">
                <a16:creationId xmlns:a16="http://schemas.microsoft.com/office/drawing/2014/main" id="{146F2C1B-F981-CD6D-131F-9862B64B9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71360" y="3409379"/>
            <a:ext cx="2251071" cy="3453465"/>
          </a:xfrm>
        </p:spPr>
      </p:pic>
      <p:pic>
        <p:nvPicPr>
          <p:cNvPr id="3" name="Obraz 2" descr="Chusteczki nawilżane dla dzieci i niemowląt - chusteczki w aptece Olmed">
            <a:extLst>
              <a:ext uri="{FF2B5EF4-FFF2-40B4-BE49-F238E27FC236}">
                <a16:creationId xmlns:a16="http://schemas.microsoft.com/office/drawing/2014/main" id="{B58AACD9-BB54-2BC0-AFC2-EB30E5BBB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57" y="1529707"/>
            <a:ext cx="1939018" cy="1898197"/>
          </a:xfrm>
          <a:prstGeom prst="rect">
            <a:avLst/>
          </a:prstGeom>
        </p:spPr>
      </p:pic>
      <p:pic>
        <p:nvPicPr>
          <p:cNvPr id="6" name="Obraz 5" descr="Naklejka potłuczone szkło zielone, potłuczone szkło na białym tle na wymiar  • tło, odizolowany, biały • REDRO.pl">
            <a:extLst>
              <a:ext uri="{FF2B5EF4-FFF2-40B4-BE49-F238E27FC236}">
                <a16:creationId xmlns:a16="http://schemas.microsoft.com/office/drawing/2014/main" id="{A46573CE-C5EC-C6A0-E9BC-AF59E6D37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2936" y="1533743"/>
            <a:ext cx="2539093" cy="1695015"/>
          </a:xfrm>
          <a:prstGeom prst="rect">
            <a:avLst/>
          </a:prstGeom>
        </p:spPr>
      </p:pic>
      <p:pic>
        <p:nvPicPr>
          <p:cNvPr id="5" name="Obraz 4" descr="Paragon fiskalny – czym jest paragon? Jak należy go czytać?">
            <a:extLst>
              <a:ext uri="{FF2B5EF4-FFF2-40B4-BE49-F238E27FC236}">
                <a16:creationId xmlns:a16="http://schemas.microsoft.com/office/drawing/2014/main" id="{2865DB21-54AB-B63F-5D51-F5082218D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222" y="1717970"/>
            <a:ext cx="2619375" cy="1743075"/>
          </a:xfrm>
          <a:prstGeom prst="rect">
            <a:avLst/>
          </a:prstGeom>
        </p:spPr>
      </p:pic>
      <p:pic>
        <p:nvPicPr>
          <p:cNvPr id="7" name="Dźwię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4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392">
        <p14:glitter pattern="hexagon"/>
      </p:transition>
    </mc:Choice>
    <mc:Fallback>
      <p:transition spd="slow" advTm="33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432BF1-CFA9-2B24-A7C0-CA316425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878" y="144651"/>
            <a:ext cx="7912158" cy="959173"/>
          </a:xfrm>
        </p:spPr>
        <p:txBody>
          <a:bodyPr anchor="t">
            <a:norm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6000"/>
                  </a:schemeClr>
                </a:solidFill>
                <a:latin typeface="Aptos Display"/>
                <a:ea typeface="roboto_bold"/>
                <a:cs typeface="roboto_bold"/>
              </a:rPr>
              <a:t>Co </a:t>
            </a:r>
            <a:r>
              <a:rPr lang="pl-PL" sz="4000" b="0" i="0" u="none" strike="noStrike" baseline="0" dirty="0">
                <a:solidFill>
                  <a:schemeClr val="accent2">
                    <a:lumMod val="76000"/>
                  </a:schemeClr>
                </a:solidFill>
                <a:latin typeface="Aptos Display"/>
                <a:ea typeface="roboto_bold"/>
                <a:cs typeface="roboto_bold"/>
              </a:rPr>
              <a:t>to jest kompost?</a:t>
            </a:r>
            <a:endParaRPr lang="pl-PL" sz="4000" dirty="0">
              <a:solidFill>
                <a:schemeClr val="accent2">
                  <a:lumMod val="76000"/>
                </a:schemeClr>
              </a:solidFill>
              <a:latin typeface="Aptos Display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F5350C-3884-E3B8-93C9-01145A155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93" y="610759"/>
            <a:ext cx="3957349" cy="53014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pl-PL" sz="2400" b="0" i="0" dirty="0">
              <a:latin typeface="roboto_bold"/>
              <a:ea typeface="roboto_bold"/>
              <a:cs typeface="roboto_bold"/>
            </a:endParaRPr>
          </a:p>
          <a:p>
            <a:r>
              <a:rPr lang="pl-PL" sz="2400" b="0" i="0" dirty="0">
                <a:latin typeface="Calibri"/>
                <a:ea typeface="roboto_regular"/>
                <a:cs typeface="roboto_regular"/>
              </a:rPr>
              <a:t>Kompost to inaczej nawóz organiczny, który możesz kupić lub zrobić samodzielnie z resztek roślinnych zebranych w ogrodzie. Za fermentację odpadków są odpowiedzialne mikroorganizmy – w wyniku tlenowego rozkładu wzbogacają ich strukturę o cenne składniki odżywcze. Dzięki zasilaniu nawozem organicznym ziemia staje się pulchna i przewiewna. </a:t>
            </a:r>
            <a:endParaRPr lang="pl-PL" sz="2400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Obraz 3" descr="Kompostownik: jak zrobić kompostownik domowy i ogrodowy? Jak zrobić  kompost? - Dom i ogród - Empik Pasje">
            <a:extLst>
              <a:ext uri="{FF2B5EF4-FFF2-40B4-BE49-F238E27FC236}">
                <a16:creationId xmlns:a16="http://schemas.microsoft.com/office/drawing/2014/main" id="{C2E80770-20F4-DE23-8644-4EE3FDCEA1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913" r="25850" b="-1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0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320">
        <p14:vortex dir="r"/>
      </p:transition>
    </mc:Choice>
    <mc:Fallback>
      <p:transition spd="slow" advTm="13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5B3BCB-88DB-A224-5A8D-4915DB7B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2208"/>
            <a:ext cx="8596668" cy="69487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2">
                    <a:lumMod val="76000"/>
                  </a:schemeClr>
                </a:solidFill>
              </a:rPr>
              <a:t>KORZYŚCI Z KOMPOSTOWANIA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A40037-27A7-1C38-FEA7-BE8864B97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42482"/>
            <a:ext cx="8909632" cy="28602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ea typeface="+mn-lt"/>
                <a:cs typeface="+mn-lt"/>
              </a:rPr>
              <a:t>mniejsze zapotrzebowanie na nawozy chemiczne </a:t>
            </a:r>
          </a:p>
          <a:p>
            <a:r>
              <a:rPr lang="pl-PL" sz="2400" dirty="0">
                <a:ea typeface="+mn-lt"/>
                <a:cs typeface="+mn-lt"/>
              </a:rPr>
              <a:t>wzbogacenie gleby w składniki odżywcze </a:t>
            </a:r>
          </a:p>
          <a:p>
            <a:r>
              <a:rPr lang="pl-PL" sz="2400" dirty="0">
                <a:ea typeface="+mn-lt"/>
                <a:cs typeface="+mn-lt"/>
              </a:rPr>
              <a:t>redukcja metanu ze składowisk odpadów </a:t>
            </a:r>
          </a:p>
          <a:p>
            <a:r>
              <a:rPr lang="pl-PL" sz="2400" dirty="0">
                <a:ea typeface="+mn-lt"/>
                <a:cs typeface="+mn-lt"/>
              </a:rPr>
              <a:t>redukcja ilości składowanych odpadów na składowiskach o 30-50%</a:t>
            </a:r>
            <a:endParaRPr lang="pl-PL" sz="2400" dirty="0"/>
          </a:p>
        </p:txBody>
      </p:sp>
      <p:pic>
        <p:nvPicPr>
          <p:cNvPr id="4" name="Obraz 3" descr="Kompostownik na posesji - przepisy | Wydarzenia - Niepołomice">
            <a:extLst>
              <a:ext uri="{FF2B5EF4-FFF2-40B4-BE49-F238E27FC236}">
                <a16:creationId xmlns:a16="http://schemas.microsoft.com/office/drawing/2014/main" id="{8DC1084D-353A-12DF-E5F4-9693E52F2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43" y="939709"/>
            <a:ext cx="7192734" cy="3304901"/>
          </a:xfrm>
          <a:prstGeom prst="rect">
            <a:avLst/>
          </a:prstGeom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04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962">
        <p15:prstTrans prst="fallOver"/>
      </p:transition>
    </mc:Choice>
    <mc:Fallback>
      <p:transition spd="slow" advTm="1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232E4-0E00-0EFF-2636-ABAC448A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 się dzieje jak segregujesz śmieci</a:t>
            </a:r>
          </a:p>
        </p:txBody>
      </p:sp>
      <p:pic>
        <p:nvPicPr>
          <p:cNvPr id="4" name="Symbol zastępczy zawartości 3" descr="RECYKLING- SEGREGACJA ŚMIECI-CZYSTE ŚRODOWISKO - Szkolne Blogi">
            <a:extLst>
              <a:ext uri="{FF2B5EF4-FFF2-40B4-BE49-F238E27FC236}">
                <a16:creationId xmlns:a16="http://schemas.microsoft.com/office/drawing/2014/main" id="{20F1D09B-7870-EB04-8258-27FF1DFD7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46005" y="961812"/>
            <a:ext cx="6574649" cy="4930987"/>
          </a:xfrm>
          <a:prstGeom prst="rect">
            <a:avLst/>
          </a:prstGeom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4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33">
        <p15:prstTrans prst="drape"/>
      </p:transition>
    </mc:Choice>
    <mc:Fallback>
      <p:transition spd="slow" advTm="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FE0F9-D90E-D64A-D70B-9F06CE4B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01" y="2011734"/>
            <a:ext cx="2585341" cy="258401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Symbole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na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err="1">
                <a:solidFill>
                  <a:srgbClr val="FFFFFF"/>
                </a:solidFill>
              </a:rPr>
              <a:t>opakowaniach</a:t>
            </a:r>
            <a:endParaRPr lang="en-US" sz="2000" kern="12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Symbol zastępczy zawartości 3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9BDC383F-BFAF-24C3-40EC-DAEEFB90D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19730" y="700853"/>
            <a:ext cx="5887746" cy="4930987"/>
          </a:xfrm>
          <a:prstGeom prst="rect">
            <a:avLst/>
          </a:prstGeom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9356"/>
      </p:ext>
    </p:extLst>
  </p:cSld>
  <p:clrMapOvr>
    <a:masterClrMapping/>
  </p:clrMapOvr>
  <p:transition spd="slow" advTm="112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CB6731-4361-9AFA-390F-0560F081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31177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1800" dirty="0">
                <a:solidFill>
                  <a:schemeClr val="bg1"/>
                </a:solidFill>
              </a:rPr>
              <a:t>Jak 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>
                <a:solidFill>
                  <a:schemeClr val="bg1"/>
                </a:solidFill>
              </a:rPr>
              <a:t>wygląda las  gdy segregujemy?</a:t>
            </a:r>
          </a:p>
        </p:txBody>
      </p:sp>
      <p:pic>
        <p:nvPicPr>
          <p:cNvPr id="16" name="Symbol zastępczy zawartości 15" descr="Obraz zawierający na wolnym powietrzu, teren leśny, las, krajobraz&#10;&#10;Opis wygenerowany automatycznie">
            <a:extLst>
              <a:ext uri="{FF2B5EF4-FFF2-40B4-BE49-F238E27FC236}">
                <a16:creationId xmlns:a16="http://schemas.microsoft.com/office/drawing/2014/main" id="{2BA224D4-4811-8243-C164-5C6254DB6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65781" y="586582"/>
            <a:ext cx="8191498" cy="5674517"/>
          </a:xfrm>
        </p:spPr>
      </p:pic>
      <p:pic>
        <p:nvPicPr>
          <p:cNvPr id="5" name="Obraz 4" descr="Obraz zawierający tekst, Czcionka, Grafika, krąg&#10;&#10;Opis wygenerowany automatycznie">
            <a:extLst>
              <a:ext uri="{FF2B5EF4-FFF2-40B4-BE49-F238E27FC236}">
                <a16:creationId xmlns:a16="http://schemas.microsoft.com/office/drawing/2014/main" id="{6CAB62FB-0569-1BF5-8D05-75E4740CB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11" y="3631899"/>
            <a:ext cx="2769660" cy="3016098"/>
          </a:xfrm>
          <a:prstGeom prst="rect">
            <a:avLst/>
          </a:prstGeom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9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67">
        <p14:reveal/>
      </p:transition>
    </mc:Choice>
    <mc:Fallback>
      <p:transition spd="slow" advTm="1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44A7ED-4BE5-6B88-44E2-2DE8CED5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11733"/>
            <a:ext cx="2898490" cy="277190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dzieje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śmieciami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dirty="0">
                <a:solidFill>
                  <a:srgbClr val="FFFFFF"/>
                </a:solidFill>
              </a:rPr>
              <a:t>po </a:t>
            </a:r>
            <a:r>
              <a:rPr lang="en-US" sz="2600" dirty="0" err="1">
                <a:solidFill>
                  <a:srgbClr val="FFFFFF"/>
                </a:solidFill>
              </a:rPr>
              <a:t>wyrzuceniu</a:t>
            </a:r>
            <a:r>
              <a:rPr lang="en-US" sz="2600" dirty="0">
                <a:solidFill>
                  <a:srgbClr val="FFFFFF"/>
                </a:solidFill>
              </a:rPr>
              <a:t>?</a:t>
            </a:r>
            <a:endParaRPr lang="en-US" sz="2600" kern="1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7" name="Symbol zastępczy zawartości 6" descr="Jak segregujemy śmieci - zasady">
            <a:extLst>
              <a:ext uri="{FF2B5EF4-FFF2-40B4-BE49-F238E27FC236}">
                <a16:creationId xmlns:a16="http://schemas.microsoft.com/office/drawing/2014/main" id="{13F9DFFB-21BF-5306-1234-FFC055175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59489" y="-187645"/>
            <a:ext cx="5997709" cy="7049088"/>
          </a:xfrm>
          <a:prstGeom prst="rect">
            <a:avLst/>
          </a:prstGeom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81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20">
        <p15:prstTrans prst="fracture"/>
      </p:transition>
    </mc:Choice>
    <mc:Fallback>
      <p:transition spd="slow" advTm="2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A1D903-39B5-6717-B602-50D3F644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944" y="1319939"/>
            <a:ext cx="7318058" cy="6362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Dziękuje za uwagę!</a:t>
            </a:r>
            <a:r>
              <a:rPr lang="pl-PL" sz="4800" dirty="0">
                <a:ea typeface="+mj-lt"/>
                <a:cs typeface="+mj-lt"/>
              </a:rPr>
              <a:t>🙂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E78C3B-DB54-172F-3727-77B7877C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                                                                                                                                            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sz="2400" dirty="0"/>
              <a:t>Prezentację przygotował Artur Chudzik kl. V </a:t>
            </a:r>
          </a:p>
          <a:p>
            <a:pPr marL="0" indent="0">
              <a:buNone/>
            </a:pPr>
            <a:r>
              <a:rPr lang="pl-PL" sz="2400" dirty="0"/>
              <a:t>Szkoła Podstawowa w Widełce</a:t>
            </a:r>
          </a:p>
          <a:p>
            <a:pPr marL="0" indent="0">
              <a:buNone/>
            </a:pPr>
            <a:r>
              <a:rPr lang="pl-PL" sz="2400" dirty="0"/>
              <a:t>Źródło: </a:t>
            </a:r>
            <a:r>
              <a:rPr lang="pl-PL" sz="2400" dirty="0" err="1"/>
              <a:t>internet</a:t>
            </a:r>
            <a:endParaRPr lang="pl-PL" sz="2400" dirty="0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31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133">
        <p15:prstTrans prst="curtains"/>
      </p:transition>
    </mc:Choice>
    <mc:Fallback>
      <p:transition spd="slow" advTm="5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0820A2-AD79-45BF-BD51-331EF9A4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68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 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 </a:t>
            </a: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segregować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śmieci</a:t>
            </a:r>
            <a:endParaRPr lang="en-US" sz="2600" kern="12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Symbol zastępczy zawartości 3" descr="Segregacja odpadów">
            <a:extLst>
              <a:ext uri="{FF2B5EF4-FFF2-40B4-BE49-F238E27FC236}">
                <a16:creationId xmlns:a16="http://schemas.microsoft.com/office/drawing/2014/main" id="{82368D7F-F1C2-6CFC-16A3-73E58384D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22735" y="961812"/>
            <a:ext cx="7044267" cy="4930987"/>
          </a:xfrm>
          <a:prstGeom prst="rect">
            <a:avLst/>
          </a:prstGeom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89349"/>
      </p:ext>
    </p:extLst>
  </p:cSld>
  <p:clrMapOvr>
    <a:masterClrMapping/>
  </p:clrMapOvr>
  <p:transition spd="slow" advTm="416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56477-CE3B-6501-2794-E76BA4FB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i="0" u="none" strike="noStrike" baseline="0" dirty="0">
                <a:solidFill>
                  <a:srgbClr val="F0F007"/>
                </a:solidFill>
                <a:latin typeface="Trebuchet MS"/>
                <a:ea typeface="Trebuchet MS"/>
                <a:cs typeface="Trebuchet MS"/>
              </a:rPr>
              <a:t>ODPADY Z METALI I TWORZYW SZTUCZNYCH</a:t>
            </a:r>
            <a:r>
              <a:rPr lang="pl-PL" b="0" i="0" dirty="0">
                <a:solidFill>
                  <a:srgbClr val="F0F007"/>
                </a:solidFill>
                <a:latin typeface="Trebuchet MS"/>
                <a:ea typeface="Trebuchet MS"/>
                <a:cs typeface="Trebuchet MS"/>
              </a:rPr>
              <a:t>​</a:t>
            </a:r>
            <a:endParaRPr lang="pl-PL">
              <a:solidFill>
                <a:srgbClr val="F0F007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B8245E-652E-CAC8-318D-01EAB15E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3768"/>
            <a:ext cx="8596668" cy="47575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/>
              <a:t>       </a:t>
            </a:r>
            <a:endParaRPr lang="pl-PL" dirty="0"/>
          </a:p>
          <a:p>
            <a:r>
              <a:rPr lang="pl-PL" sz="2400" dirty="0"/>
              <a:t>zgniecione puszki aluminiowe po napojach </a:t>
            </a:r>
          </a:p>
          <a:p>
            <a:r>
              <a:rPr lang="pl-PL" sz="2400" dirty="0"/>
              <a:t>puszki z blachy stalowej</a:t>
            </a:r>
          </a:p>
          <a:p>
            <a:r>
              <a:rPr lang="pl-PL" sz="2400" dirty="0"/>
              <a:t>zgniecione plastikowe opakowania po napojach i olejach spożywczych  plastikowe worki, torebki i reklamówki </a:t>
            </a:r>
          </a:p>
          <a:p>
            <a:r>
              <a:rPr lang="pl-PL" sz="2400" dirty="0"/>
              <a:t>plastikowe koszyki po owocach i pojemniki po wyrobach garmażeryjnych </a:t>
            </a:r>
          </a:p>
          <a:p>
            <a:r>
              <a:rPr lang="pl-PL" sz="2400" dirty="0"/>
              <a:t>opakowania wielomateriałowe po płynnej żywności, takie jak: kartony po mleku, sokach itp.</a:t>
            </a:r>
          </a:p>
          <a:p>
            <a:r>
              <a:rPr lang="pl-PL" sz="2400" dirty="0"/>
              <a:t>pokrywki ze słoików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F0F007"/>
                </a:solidFill>
              </a:rPr>
              <a:t>  </a:t>
            </a:r>
            <a:r>
              <a:rPr lang="pl-PL" sz="2400" dirty="0">
                <a:solidFill>
                  <a:srgbClr val="FFC000"/>
                </a:solidFill>
              </a:rPr>
              <a:t>Przed wrzuceniem do pojemnika aluminiowe puszki, plastikowe opakowania oraz kartony opróżniamy i zgniatamy!</a:t>
            </a: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79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499">
        <p15:prstTrans prst="crush"/>
      </p:transition>
    </mc:Choice>
    <mc:Fallback>
      <p:transition spd="slow" advTm="34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B68092-8C62-04B2-00DC-72BA1ABB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KOSZ DO SEGREGACJI ŚMIECI 28L ŻÓŁTY PLASTIK">
            <a:extLst>
              <a:ext uri="{FF2B5EF4-FFF2-40B4-BE49-F238E27FC236}">
                <a16:creationId xmlns:a16="http://schemas.microsoft.com/office/drawing/2014/main" id="{04ED891B-973F-A68E-6DB6-250921DA0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75318" y="3402752"/>
            <a:ext cx="2340854" cy="3453465"/>
          </a:xfrm>
        </p:spPr>
      </p:pic>
      <p:pic>
        <p:nvPicPr>
          <p:cNvPr id="5" name="Obraz 4" descr="Blog - Jak produkuje się butelki PET? Proces produkcji, krok po kroku.  Producent - Preformy PET - Butelki PET - MŁYNEX Florian Cander">
            <a:extLst>
              <a:ext uri="{FF2B5EF4-FFF2-40B4-BE49-F238E27FC236}">
                <a16:creationId xmlns:a16="http://schemas.microsoft.com/office/drawing/2014/main" id="{A750D2E1-17F7-5C55-838E-2F2F430B6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471" y="1708122"/>
            <a:ext cx="2269672" cy="1359354"/>
          </a:xfrm>
          <a:prstGeom prst="rect">
            <a:avLst/>
          </a:prstGeom>
        </p:spPr>
      </p:pic>
      <p:pic>
        <p:nvPicPr>
          <p:cNvPr id="6" name="Obraz 5" descr="Puszki aluminiowe Model 3D - TurboSquid 1309068">
            <a:extLst>
              <a:ext uri="{FF2B5EF4-FFF2-40B4-BE49-F238E27FC236}">
                <a16:creationId xmlns:a16="http://schemas.microsoft.com/office/drawing/2014/main" id="{A6DF64D4-4D16-1583-104B-F62C56247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485" y="2993"/>
            <a:ext cx="1572548" cy="1575315"/>
          </a:xfrm>
          <a:prstGeom prst="rect">
            <a:avLst/>
          </a:prstGeom>
        </p:spPr>
      </p:pic>
      <p:pic>
        <p:nvPicPr>
          <p:cNvPr id="7" name="Obraz 6" descr="Torby foliowe - Pakowanie i wysyłka - Opakowania24.eu">
            <a:extLst>
              <a:ext uri="{FF2B5EF4-FFF2-40B4-BE49-F238E27FC236}">
                <a16:creationId xmlns:a16="http://schemas.microsoft.com/office/drawing/2014/main" id="{C0FDDB52-EE5E-0EFA-A63C-B964C32C2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4789" y="976729"/>
            <a:ext cx="1862380" cy="1901126"/>
          </a:xfrm>
          <a:prstGeom prst="rect">
            <a:avLst/>
          </a:prstGeom>
        </p:spPr>
      </p:pic>
      <p:pic>
        <p:nvPicPr>
          <p:cNvPr id="3" name="Obraz 2" descr="Obraz zawierający urządzenia kuchenne, urządzenie, plastik, lodówka&#10;&#10;Opis wygenerowany automatycznie">
            <a:extLst>
              <a:ext uri="{FF2B5EF4-FFF2-40B4-BE49-F238E27FC236}">
                <a16:creationId xmlns:a16="http://schemas.microsoft.com/office/drawing/2014/main" id="{4723BE0C-17FA-4335-790E-7FBA6DE3A4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82" y="973736"/>
            <a:ext cx="1934358" cy="1892605"/>
          </a:xfrm>
          <a:prstGeom prst="rect">
            <a:avLst/>
          </a:prstGeom>
        </p:spPr>
      </p:pic>
      <p:pic>
        <p:nvPicPr>
          <p:cNvPr id="8" name="Dźwię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63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483">
        <p15:prstTrans prst="airplane"/>
      </p:transition>
    </mc:Choice>
    <mc:Fallback>
      <p:transition spd="slow" advTm="3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83B935-4834-DAD4-FAF7-A450321E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00B0F0"/>
                </a:solidFill>
                <a:ea typeface="+mj-lt"/>
                <a:cs typeface="+mj-lt"/>
              </a:rPr>
              <a:t>ODPADY Z PAPIERU</a:t>
            </a:r>
            <a:endParaRPr lang="pl-PL">
              <a:solidFill>
                <a:srgbClr val="00B0F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0B5E1C-0289-3463-2AE0-07BBB6E80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9437"/>
            <a:ext cx="8596668" cy="5301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ea typeface="+mn-lt"/>
                <a:cs typeface="+mn-lt"/>
              </a:rPr>
              <a:t>gazety, katalogi, prospekty </a:t>
            </a:r>
          </a:p>
          <a:p>
            <a:r>
              <a:rPr lang="pl-PL" sz="2400" dirty="0">
                <a:ea typeface="+mn-lt"/>
                <a:cs typeface="+mn-lt"/>
              </a:rPr>
              <a:t>zeszyty  </a:t>
            </a:r>
          </a:p>
          <a:p>
            <a:r>
              <a:rPr lang="pl-PL" sz="2400" dirty="0">
                <a:ea typeface="+mn-lt"/>
                <a:cs typeface="+mn-lt"/>
              </a:rPr>
              <a:t>tektura  </a:t>
            </a:r>
          </a:p>
          <a:p>
            <a:r>
              <a:rPr lang="pl-PL" sz="2400" dirty="0">
                <a:ea typeface="+mn-lt"/>
                <a:cs typeface="+mn-lt"/>
              </a:rPr>
              <a:t>torby papierowe </a:t>
            </a:r>
          </a:p>
          <a:p>
            <a:r>
              <a:rPr lang="pl-PL" sz="2400" dirty="0">
                <a:ea typeface="+mn-lt"/>
                <a:cs typeface="+mn-lt"/>
              </a:rPr>
              <a:t>opakowania papierowe</a:t>
            </a:r>
          </a:p>
          <a:p>
            <a:r>
              <a:rPr lang="pl-PL" sz="2400" dirty="0">
                <a:ea typeface="+mn-lt"/>
                <a:cs typeface="+mn-lt"/>
              </a:rPr>
              <a:t>papier biurowy i szkolny </a:t>
            </a:r>
          </a:p>
          <a:p>
            <a:r>
              <a:rPr lang="pl-PL" sz="2400" dirty="0">
                <a:ea typeface="+mn-lt"/>
                <a:cs typeface="+mn-lt"/>
              </a:rPr>
              <a:t>zniszczone książki</a:t>
            </a:r>
          </a:p>
          <a:p>
            <a:r>
              <a:rPr lang="pl-PL" sz="2400" dirty="0">
                <a:ea typeface="+mn-lt"/>
                <a:cs typeface="+mn-lt"/>
              </a:rPr>
              <a:t>kartony oraz wykonane z nich opakowania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070C0"/>
                </a:solidFill>
                <a:ea typeface="+mn-lt"/>
                <a:cs typeface="+mn-lt"/>
              </a:rPr>
              <a:t>Odpady z papieru należy zbierać w taki sposób, aby nie były zamoczone oraz zanieczyszczone, w szczególności resztkami żywności, tłuszczami, olejami czy farbami. </a:t>
            </a:r>
            <a:endParaRPr lang="pl-PL">
              <a:solidFill>
                <a:srgbClr val="0070C0"/>
              </a:solidFill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3">
        <p:checker/>
      </p:transition>
    </mc:Choice>
    <mc:Fallback>
      <p:transition spd="slow" advTm="100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218856-11C8-66BD-6781-C40431A4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Kosz na Śmieci SORT BIN 90L Niebieski Papier / Plafor | e-aston.pl">
            <a:extLst>
              <a:ext uri="{FF2B5EF4-FFF2-40B4-BE49-F238E27FC236}">
                <a16:creationId xmlns:a16="http://schemas.microsoft.com/office/drawing/2014/main" id="{45389137-33E7-2AB4-9FA7-731742427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512" y="2946238"/>
            <a:ext cx="4199480" cy="4199480"/>
          </a:xfrm>
        </p:spPr>
      </p:pic>
      <p:pic>
        <p:nvPicPr>
          <p:cNvPr id="5" name="Obraz 4" descr="Gazeta akwarela wektor ilustracja | Premium wektor wygenerowany przez AI">
            <a:extLst>
              <a:ext uri="{FF2B5EF4-FFF2-40B4-BE49-F238E27FC236}">
                <a16:creationId xmlns:a16="http://schemas.microsoft.com/office/drawing/2014/main" id="{0B35015D-1580-AE9B-AA9D-B4A61AE4B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592226" y="-178"/>
            <a:ext cx="1115029" cy="981983"/>
          </a:xfrm>
          <a:prstGeom prst="rect">
            <a:avLst/>
          </a:prstGeom>
        </p:spPr>
      </p:pic>
      <p:pic>
        <p:nvPicPr>
          <p:cNvPr id="6" name="Obraz 5" descr="50 szt. KUBEK CANDY MIX 400 ml UNIPACK papierowy kubek w kolorowe paski do  zimnych napojów">
            <a:extLst>
              <a:ext uri="{FF2B5EF4-FFF2-40B4-BE49-F238E27FC236}">
                <a16:creationId xmlns:a16="http://schemas.microsoft.com/office/drawing/2014/main" id="{D1999CE1-9BC2-2D6C-B50F-4279777A1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420" y="388940"/>
            <a:ext cx="1545772" cy="1545772"/>
          </a:xfrm>
          <a:prstGeom prst="rect">
            <a:avLst/>
          </a:prstGeom>
        </p:spPr>
      </p:pic>
      <p:pic>
        <p:nvPicPr>
          <p:cNvPr id="7" name="Obraz 6" descr="KARTON KARTONY PUDŁA PUDŁO 1000x600x600mm MOCNE!!! • Cena, Opinie • Pudełka  i kartony 7405023442 • Allegro">
            <a:extLst>
              <a:ext uri="{FF2B5EF4-FFF2-40B4-BE49-F238E27FC236}">
                <a16:creationId xmlns:a16="http://schemas.microsoft.com/office/drawing/2014/main" id="{EA253E43-D574-C027-20B9-8F652D097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9495" y="40922"/>
            <a:ext cx="2419350" cy="1885950"/>
          </a:xfrm>
          <a:prstGeom prst="rect">
            <a:avLst/>
          </a:prstGeom>
        </p:spPr>
      </p:pic>
      <p:pic>
        <p:nvPicPr>
          <p:cNvPr id="3" name="Obraz 2" descr="Zeszyt A4 60K Linia Oxford Open Flex 5szt - Korporacja papiernicza">
            <a:extLst>
              <a:ext uri="{FF2B5EF4-FFF2-40B4-BE49-F238E27FC236}">
                <a16:creationId xmlns:a16="http://schemas.microsoft.com/office/drawing/2014/main" id="{2CD972CB-BD99-DEAC-E6E4-43209CCB8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586" y="1408124"/>
            <a:ext cx="2743200" cy="1536192"/>
          </a:xfrm>
          <a:prstGeom prst="rect">
            <a:avLst/>
          </a:prstGeom>
        </p:spPr>
      </p:pic>
      <p:pic>
        <p:nvPicPr>
          <p:cNvPr id="8" name="Dźwię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5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34">
        <p:blinds dir="vert"/>
      </p:transition>
    </mc:Choice>
    <mc:Fallback>
      <p:transition spd="slow" advTm="503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015456-A7FF-E2D4-04FE-F4C8ED3E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a typeface="+mj-lt"/>
                <a:cs typeface="+mj-lt"/>
              </a:rPr>
              <a:t>ODPADY ZE SZKŁA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FCE8A8-854E-4531-C8C4-BA678F9C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5640"/>
            <a:ext cx="8596668" cy="43457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ea typeface="+mn-lt"/>
                <a:cs typeface="+mn-lt"/>
              </a:rPr>
              <a:t>bezbarwne i kolorowe słoiki </a:t>
            </a:r>
          </a:p>
          <a:p>
            <a:r>
              <a:rPr lang="pl-PL" sz="2400" dirty="0">
                <a:ea typeface="+mn-lt"/>
                <a:cs typeface="+mn-lt"/>
              </a:rPr>
              <a:t>butelki szklane</a:t>
            </a:r>
          </a:p>
          <a:p>
            <a:r>
              <a:rPr lang="pl-PL" sz="2400" dirty="0">
                <a:ea typeface="+mn-lt"/>
                <a:cs typeface="+mn-lt"/>
              </a:rPr>
              <a:t>szklane opakowania po kosmetykach</a:t>
            </a:r>
          </a:p>
          <a:p>
            <a:endParaRPr lang="pl-PL" sz="24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3200" dirty="0">
                <a:solidFill>
                  <a:srgbClr val="00B050"/>
                </a:solidFill>
                <a:ea typeface="+mn-lt"/>
                <a:cs typeface="+mn-lt"/>
              </a:rPr>
              <a:t>Przed wyrzuceniem szklane butelki i opakowania opróżniamy, oddzielamy również nakrętki, obrączki i inne elementy metalowe.</a:t>
            </a:r>
            <a:r>
              <a:rPr lang="pl-PL" sz="2400" dirty="0">
                <a:ea typeface="+mn-lt"/>
                <a:cs typeface="+mn-lt"/>
              </a:rPr>
              <a:t> </a:t>
            </a: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3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358">
        <p15:prstTrans prst="origami"/>
      </p:transition>
    </mc:Choice>
    <mc:Fallback>
      <p:transition spd="slow" advTm="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5A6406-31F7-E0AF-F37B-B8D02E21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HYGIO KOSZ DO SEGREGACJI ŚMIECI 45l ZIELONY Showerwis">
            <a:extLst>
              <a:ext uri="{FF2B5EF4-FFF2-40B4-BE49-F238E27FC236}">
                <a16:creationId xmlns:a16="http://schemas.microsoft.com/office/drawing/2014/main" id="{22BC4D62-DE2A-DA17-EA50-DFA1F8DE2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93003" y="2749866"/>
            <a:ext cx="2755594" cy="4112059"/>
          </a:xfrm>
        </p:spPr>
      </p:pic>
      <p:pic>
        <p:nvPicPr>
          <p:cNvPr id="5" name="Obraz 4" descr="Butelka 440 ml z zakrętką - 6 szt symbol:631332">
            <a:extLst>
              <a:ext uri="{FF2B5EF4-FFF2-40B4-BE49-F238E27FC236}">
                <a16:creationId xmlns:a16="http://schemas.microsoft.com/office/drawing/2014/main" id="{88B496AB-BCD0-F328-E9AB-8134F7AB7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775" y="31178"/>
            <a:ext cx="1917339" cy="1890126"/>
          </a:xfrm>
          <a:prstGeom prst="rect">
            <a:avLst/>
          </a:prstGeom>
        </p:spPr>
      </p:pic>
      <p:pic>
        <p:nvPicPr>
          <p:cNvPr id="6" name="Obraz 5" descr="Słoik szklany z metalową zakrętką Tadar Verde 3100 ml • Tadar.pl">
            <a:extLst>
              <a:ext uri="{FF2B5EF4-FFF2-40B4-BE49-F238E27FC236}">
                <a16:creationId xmlns:a16="http://schemas.microsoft.com/office/drawing/2014/main" id="{6808412B-3B45-F647-B641-307ACC27C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002" y="378926"/>
            <a:ext cx="2143125" cy="2143125"/>
          </a:xfrm>
          <a:prstGeom prst="rect">
            <a:avLst/>
          </a:prstGeom>
        </p:spPr>
      </p:pic>
      <p:pic>
        <p:nvPicPr>
          <p:cNvPr id="7" name="Obraz 6" descr="Jak wysłać szkło kurierem? - WysylajTaniej.pl">
            <a:extLst>
              <a:ext uri="{FF2B5EF4-FFF2-40B4-BE49-F238E27FC236}">
                <a16:creationId xmlns:a16="http://schemas.microsoft.com/office/drawing/2014/main" id="{2BB4CB04-D63F-8930-B4D6-907FD9F7A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7770" y="616813"/>
            <a:ext cx="2528969" cy="1746534"/>
          </a:xfrm>
          <a:prstGeom prst="rect">
            <a:avLst/>
          </a:prstGeom>
        </p:spPr>
      </p:pic>
      <p:pic>
        <p:nvPicPr>
          <p:cNvPr id="3" name="Obraz 2" descr="Glantier 568 50ml Nomade Chloe - e-drogeria24.pl">
            <a:extLst>
              <a:ext uri="{FF2B5EF4-FFF2-40B4-BE49-F238E27FC236}">
                <a16:creationId xmlns:a16="http://schemas.microsoft.com/office/drawing/2014/main" id="{871C5E09-89F9-7A27-8142-1767143C88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199" y="1660012"/>
            <a:ext cx="1716922" cy="1742753"/>
          </a:xfrm>
          <a:prstGeom prst="rect">
            <a:avLst/>
          </a:prstGeom>
        </p:spPr>
      </p:pic>
      <p:pic>
        <p:nvPicPr>
          <p:cNvPr id="8" name="Dźwię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238">
        <p:dissolve/>
      </p:transition>
    </mc:Choice>
    <mc:Fallback>
      <p:transition spd="slow" advTm="423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3A73CC-0769-5824-A581-B44CC0D1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>
                <a:solidFill>
                  <a:srgbClr val="BD8779"/>
                </a:solidFill>
                <a:ea typeface="+mj-lt"/>
                <a:cs typeface="+mj-lt"/>
              </a:rPr>
              <a:t>BIOODPADY</a:t>
            </a:r>
            <a:endParaRPr lang="pl-PL" sz="4000" dirty="0">
              <a:solidFill>
                <a:srgbClr val="BD877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C9780F-FB2F-BB78-E3AD-1BA22AFC3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3065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ea typeface="+mn-lt"/>
                <a:cs typeface="+mn-lt"/>
              </a:rPr>
              <a:t> ścięta trawa i liście </a:t>
            </a:r>
          </a:p>
          <a:p>
            <a:r>
              <a:rPr lang="pl-PL" sz="2400" dirty="0">
                <a:ea typeface="+mn-lt"/>
                <a:cs typeface="+mn-lt"/>
              </a:rPr>
              <a:t> drobne odpady ogrodowe: połamane gałęzie drzew </a:t>
            </a:r>
          </a:p>
          <a:p>
            <a:r>
              <a:rPr lang="pl-PL" sz="2400" dirty="0">
                <a:ea typeface="+mn-lt"/>
                <a:cs typeface="+mn-lt"/>
              </a:rPr>
              <a:t> kwiaty doniczkowe  obierki i resztki owoców oraz               warzyw </a:t>
            </a:r>
          </a:p>
          <a:p>
            <a:r>
              <a:rPr lang="pl-PL" sz="2400" dirty="0">
                <a:ea typeface="+mn-lt"/>
                <a:cs typeface="+mn-lt"/>
              </a:rPr>
              <a:t> fusy po kawie, herbacie </a:t>
            </a:r>
          </a:p>
          <a:p>
            <a:r>
              <a:rPr lang="pl-PL" sz="2400" dirty="0">
                <a:ea typeface="+mn-lt"/>
                <a:cs typeface="+mn-lt"/>
              </a:rPr>
              <a:t> łupiny orzechów </a:t>
            </a:r>
          </a:p>
          <a:p>
            <a:r>
              <a:rPr lang="pl-PL" sz="2400" dirty="0">
                <a:ea typeface="+mn-lt"/>
                <a:cs typeface="+mn-lt"/>
              </a:rPr>
              <a:t> resztki jedzenia pochodzenia roślinnego</a:t>
            </a:r>
            <a:endParaRPr lang="pl-PL" sz="2400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4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923">
        <p14:prism/>
      </p:transition>
    </mc:Choice>
    <mc:Fallback>
      <p:transition spd="slow" advTm="2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Panoramiczny</PresentationFormat>
  <Paragraphs>67</Paragraphs>
  <Slides>19</Slides>
  <Notes>0</Notes>
  <HiddenSlides>0</HiddenSlides>
  <MMClips>19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Aptos Display</vt:lpstr>
      <vt:lpstr>Arial</vt:lpstr>
      <vt:lpstr>Calibri</vt:lpstr>
      <vt:lpstr>roboto_bold</vt:lpstr>
      <vt:lpstr>roboto_regular</vt:lpstr>
      <vt:lpstr>Trebuchet MS</vt:lpstr>
      <vt:lpstr>Wingdings 3</vt:lpstr>
      <vt:lpstr>Facet</vt:lpstr>
      <vt:lpstr>                         "Segregujesz –zyskujesz"  Ziemię czyściej traktujesz</vt:lpstr>
      <vt:lpstr> Jak segregować śmieci</vt:lpstr>
      <vt:lpstr>ODPADY Z METALI I TWORZYW SZTUCZNYCH​</vt:lpstr>
      <vt:lpstr>Prezentacja programu PowerPoint</vt:lpstr>
      <vt:lpstr>ODPADY Z PAPIERU</vt:lpstr>
      <vt:lpstr>Prezentacja programu PowerPoint</vt:lpstr>
      <vt:lpstr>ODPADY ZE SZKŁA</vt:lpstr>
      <vt:lpstr>Prezentacja programu PowerPoint</vt:lpstr>
      <vt:lpstr>BIOODPADY</vt:lpstr>
      <vt:lpstr>Prezentacja programu PowerPoint</vt:lpstr>
      <vt:lpstr>ODPADY ZMIESZANE</vt:lpstr>
      <vt:lpstr>Wszystko inne co nie możesz wrzucić do pozostałych koszy</vt:lpstr>
      <vt:lpstr>Co to jest kompost?</vt:lpstr>
      <vt:lpstr>KORZYŚCI Z KOMPOSTOWANIA</vt:lpstr>
      <vt:lpstr>Co się dzieje jak segregujesz śmieci</vt:lpstr>
      <vt:lpstr> Symbole na  opakowaniach</vt:lpstr>
      <vt:lpstr>Jak  wygląda las  gdy segregujemy?</vt:lpstr>
      <vt:lpstr>Co się dzieje z śmieciami po wyrzuceniu?</vt:lpstr>
      <vt:lpstr>Dziękuje za uwagę!🙂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"Segregujesz –zyskujesz"  Ziemię czyściej traktujesz</dc:title>
  <dc:creator/>
  <cp:lastModifiedBy>Czachor</cp:lastModifiedBy>
  <cp:revision>678</cp:revision>
  <dcterms:created xsi:type="dcterms:W3CDTF">2024-09-14T13:08:31Z</dcterms:created>
  <dcterms:modified xsi:type="dcterms:W3CDTF">2024-10-01T06:48:44Z</dcterms:modified>
</cp:coreProperties>
</file>